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20">
          <p15:clr>
            <a:srgbClr val="9AA0A6"/>
          </p15:clr>
        </p15:guide>
        <p15:guide id="2" pos="22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420"/>
        <p:guide pos="225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fac69159b6_2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fac69159b6_2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65661b8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65661b8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ac69159b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fac69159b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ac69159b6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fac69159b6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ac69159b6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fac69159b6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ac69159b6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fac69159b6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ac69159b6_2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fac69159b6_2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ac69159b6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fac69159b6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fac69159b6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fac69159b6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2.png" /><Relationship Id="rId4" Type="http://schemas.openxmlformats.org/officeDocument/2006/relationships/image" Target="../media/image11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8462411" y="678002"/>
            <a:ext cx="3425100" cy="550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325360" y="678002"/>
            <a:ext cx="3425100" cy="550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4438973" y="666427"/>
            <a:ext cx="3425100" cy="550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rgbClr val="99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3">
            <a:alphaModFix/>
          </a:blip>
          <a:srcRect b="13457"/>
          <a:stretch/>
        </p:blipFill>
        <p:spPr>
          <a:xfrm>
            <a:off x="1021475" y="1668513"/>
            <a:ext cx="2638775" cy="329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4">
            <a:alphaModFix/>
          </a:blip>
          <a:srcRect b="16001"/>
          <a:stretch/>
        </p:blipFill>
        <p:spPr>
          <a:xfrm>
            <a:off x="4927575" y="1668513"/>
            <a:ext cx="2357700" cy="329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 rotWithShape="1">
          <a:blip r:embed="rId5">
            <a:alphaModFix/>
          </a:blip>
          <a:srcRect b="14229"/>
          <a:stretch/>
        </p:blipFill>
        <p:spPr>
          <a:xfrm>
            <a:off x="8898613" y="1770462"/>
            <a:ext cx="2283675" cy="32939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1234988" y="5210675"/>
            <a:ext cx="2357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03 LE TEMPS</a:t>
            </a:r>
            <a:endParaRPr sz="3200" b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5082750" y="5199100"/>
            <a:ext cx="2477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02 LE LIEU</a:t>
            </a:r>
            <a:endParaRPr sz="3200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8898613" y="5210675"/>
            <a:ext cx="2552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01 L’ACTION</a:t>
            </a:r>
            <a:r>
              <a:rPr lang="fr-FR" sz="3200" b="1"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11245950" y="3670025"/>
            <a:ext cx="2484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DIONYSOS</a:t>
            </a:r>
            <a:endParaRPr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7312050" y="3904175"/>
            <a:ext cx="248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HERA</a:t>
            </a:r>
            <a:endParaRPr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3287950" y="4017700"/>
            <a:ext cx="248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ZEUS</a:t>
            </a:r>
            <a:endParaRPr b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"/>
          <p:cNvSpPr/>
          <p:nvPr/>
        </p:nvSpPr>
        <p:spPr>
          <a:xfrm>
            <a:off x="356461" y="666427"/>
            <a:ext cx="3425100" cy="550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rgbClr val="E0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2"/>
          <p:cNvSpPr txBox="1"/>
          <p:nvPr/>
        </p:nvSpPr>
        <p:spPr>
          <a:xfrm>
            <a:off x="568975" y="1138325"/>
            <a:ext cx="3000000" cy="46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narrateur veut préciser une </a:t>
            </a: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ÉMOTION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r>
              <a:rPr lang="fr-FR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cherche à partager avec vous quelque chose qu’il a sur le cœur ! Une colère, une satisfaction, une peur ?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 : Le voleur était content que le trésor apparaisse 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enfin ! </a:t>
            </a:r>
            <a:endParaRPr sz="25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2"/>
          <p:cNvSpPr/>
          <p:nvPr/>
        </p:nvSpPr>
        <p:spPr>
          <a:xfrm>
            <a:off x="4394486" y="678002"/>
            <a:ext cx="3425100" cy="550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rgbClr val="E0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2"/>
          <p:cNvSpPr txBox="1"/>
          <p:nvPr/>
        </p:nvSpPr>
        <p:spPr>
          <a:xfrm>
            <a:off x="4607038" y="1138325"/>
            <a:ext cx="3000000" cy="50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narrateur veut préciser une </a:t>
            </a: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ÉMOTION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r>
              <a:rPr lang="fr-FR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cherche à partager avec vous quelque chose qu’il a sur le cœur ! Une colère, une satisfaction, une peur ?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 : Le voleur était content que le trésor apparaisse 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enfin ! </a:t>
            </a:r>
            <a:endParaRPr sz="25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2"/>
          <p:cNvSpPr/>
          <p:nvPr/>
        </p:nvSpPr>
        <p:spPr>
          <a:xfrm>
            <a:off x="8432536" y="637677"/>
            <a:ext cx="3425100" cy="550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rgbClr val="E0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2"/>
          <p:cNvSpPr txBox="1"/>
          <p:nvPr/>
        </p:nvSpPr>
        <p:spPr>
          <a:xfrm>
            <a:off x="8645075" y="1086775"/>
            <a:ext cx="3000000" cy="50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narrateur veut préciser une </a:t>
            </a: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ÉMOTION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r>
              <a:rPr lang="fr-FR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cherche à partager avec vous quelque chose qu’il a sur le cœur ! Une colère, une satisfaction, une peur ?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 : Le voleur était content que le trésor apparaisse 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enfin ! </a:t>
            </a:r>
            <a:endParaRPr sz="25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/>
          <p:nvPr/>
        </p:nvSpPr>
        <p:spPr>
          <a:xfrm>
            <a:off x="356461" y="666427"/>
            <a:ext cx="3425100" cy="550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8521500" y="666425"/>
            <a:ext cx="3425100" cy="5445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4438973" y="666427"/>
            <a:ext cx="3425100" cy="550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rgbClr val="99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4651525" y="1108175"/>
            <a:ext cx="3000000" cy="45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narrateur veut préciser un </a:t>
            </a: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LIEU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il va même le décrire un peu pour que vous puissiez vous le représenter dans votre tête.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 : Le héros était prisonnier dans une geôle répugnante.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514850" y="1080575"/>
            <a:ext cx="3108300" cy="4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narrateur veut exprimer une </a:t>
            </a: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il veut vous faire ressentir qu’un moment de l’histoire est particulièrement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animé 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 : Le guerrier se bat.</a:t>
            </a:r>
            <a:endParaRPr sz="18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8728975" y="1080575"/>
            <a:ext cx="3000000" cy="46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narrateur veut préciser un </a:t>
            </a: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TEMPS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vous pouvez savoir à quelle époque se déroule l’histoire et vous pouvez même faire fonctionner votre imagination si vous avez lu d’autres livres qui se passe à cette époque.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 : Cela se passait à une époque lointaine peuplée de créatures merveilleuses.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/>
          <p:nvPr/>
        </p:nvSpPr>
        <p:spPr>
          <a:xfrm>
            <a:off x="8503936" y="666427"/>
            <a:ext cx="3425100" cy="550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374035" y="678002"/>
            <a:ext cx="3425100" cy="550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4438973" y="666427"/>
            <a:ext cx="3425100" cy="550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8749925" y="4978225"/>
            <a:ext cx="31791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04 L’OPPOSITION L’ADDITION</a:t>
            </a:r>
            <a:endParaRPr sz="32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4914125" y="5090225"/>
            <a:ext cx="2949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05 LA MANIÈRE</a:t>
            </a: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1053400" y="5101800"/>
            <a:ext cx="2552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06 LA</a:t>
            </a:r>
            <a:r>
              <a:rPr lang="fr-FR" sz="9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CAUSE 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5"/>
          <p:cNvPicPr preferRelativeResize="0"/>
          <p:nvPr/>
        </p:nvPicPr>
        <p:blipFill rotWithShape="1">
          <a:blip r:embed="rId3">
            <a:alphaModFix/>
          </a:blip>
          <a:srcRect b="9885"/>
          <a:stretch/>
        </p:blipFill>
        <p:spPr>
          <a:xfrm>
            <a:off x="8594825" y="1250125"/>
            <a:ext cx="2754300" cy="384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8875" y="981725"/>
            <a:ext cx="2762250" cy="4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450" y="1304300"/>
            <a:ext cx="2762250" cy="398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/>
          <p:nvPr/>
        </p:nvSpPr>
        <p:spPr>
          <a:xfrm>
            <a:off x="3337050" y="3545450"/>
            <a:ext cx="2484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ARTÉMIS</a:t>
            </a:r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7341125" y="3533875"/>
            <a:ext cx="2484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HERMÈS</a:t>
            </a:r>
            <a:endParaRPr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11434525" y="2794925"/>
            <a:ext cx="2484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HÉPHAÏSTOS</a:t>
            </a:r>
            <a:endParaRPr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/>
          <p:nvPr/>
        </p:nvSpPr>
        <p:spPr>
          <a:xfrm>
            <a:off x="356461" y="666427"/>
            <a:ext cx="3425100" cy="550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8462400" y="684125"/>
            <a:ext cx="3425100" cy="5445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438973" y="666427"/>
            <a:ext cx="3425100" cy="550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4651525" y="1285175"/>
            <a:ext cx="3000000" cy="42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conteur veut exprimer une </a:t>
            </a: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MANIÈRE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c’est par exemple la façon dont un personnage agit. Grâce à cette petite description, vous pouvez imaginer clairement ce qu’il fait et faire défiler des images dans votre tête.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 : L’archère combattait courageusement.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569000" y="1302250"/>
            <a:ext cx="3000000" cy="4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narrateur veut montrer l’</a:t>
            </a: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OPPOSITION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 l’</a:t>
            </a: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entre deux personnages ou entre deux éléments, idées, etc.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 : Contrairement aux dieux, les humains sont mortels.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8674950" y="1250250"/>
            <a:ext cx="2925900" cy="44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06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conteur veut expliquer une </a:t>
            </a: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il vous explique pourquoi un personnage fait une action, l’origine d’un phénomène, etc.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 : Le mage vaincra parce qu’il ne cède jamais.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/>
          <p:nvPr/>
        </p:nvSpPr>
        <p:spPr>
          <a:xfrm>
            <a:off x="445786" y="666427"/>
            <a:ext cx="3425100" cy="550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rgbClr val="00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7"/>
          <p:cNvSpPr/>
          <p:nvPr/>
        </p:nvSpPr>
        <p:spPr>
          <a:xfrm>
            <a:off x="8432185" y="666427"/>
            <a:ext cx="3425100" cy="550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rgbClr val="00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/>
          <p:nvPr/>
        </p:nvSpPr>
        <p:spPr>
          <a:xfrm>
            <a:off x="4438973" y="666427"/>
            <a:ext cx="3425100" cy="550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rgbClr val="FF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434200" y="4726425"/>
            <a:ext cx="38112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2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07 </a:t>
            </a:r>
            <a:endParaRPr sz="3200" b="1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2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LA CONSÉQUENCE</a:t>
            </a:r>
            <a:endParaRPr sz="3200" b="1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4644688" y="4990775"/>
            <a:ext cx="38112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08 </a:t>
            </a:r>
            <a:endParaRPr sz="3200" b="1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LA DÉCLARATION</a:t>
            </a:r>
            <a:endParaRPr sz="3200" b="1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8988025" y="5090225"/>
            <a:ext cx="2676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200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b="1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09 LE BUT</a:t>
            </a:r>
            <a:endParaRPr sz="3200" b="1">
              <a:solidFill>
                <a:srgbClr val="00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17"/>
          <p:cNvPicPr preferRelativeResize="0"/>
          <p:nvPr/>
        </p:nvPicPr>
        <p:blipFill rotWithShape="1">
          <a:blip r:embed="rId3">
            <a:alphaModFix/>
          </a:blip>
          <a:srcRect t="-6349"/>
          <a:stretch/>
        </p:blipFill>
        <p:spPr>
          <a:xfrm>
            <a:off x="966650" y="666413"/>
            <a:ext cx="2590800" cy="432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6688" y="1057925"/>
            <a:ext cx="2800350" cy="40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55175" y="924575"/>
            <a:ext cx="268605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/>
        </p:nvSpPr>
        <p:spPr>
          <a:xfrm>
            <a:off x="11395225" y="3067775"/>
            <a:ext cx="2484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APHRODITE</a:t>
            </a:r>
            <a:endParaRPr b="1">
              <a:solidFill>
                <a:srgbClr val="00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7297350" y="3828125"/>
            <a:ext cx="2484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ATHÉNA</a:t>
            </a:r>
            <a:endParaRPr b="1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7"/>
          <p:cNvSpPr txBox="1"/>
          <p:nvPr/>
        </p:nvSpPr>
        <p:spPr>
          <a:xfrm>
            <a:off x="3199475" y="3659300"/>
            <a:ext cx="2484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APOLLON</a:t>
            </a:r>
            <a:endParaRPr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/>
          <p:nvPr/>
        </p:nvSpPr>
        <p:spPr>
          <a:xfrm>
            <a:off x="8432186" y="622977"/>
            <a:ext cx="3425100" cy="550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rgbClr val="00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8"/>
          <p:cNvSpPr/>
          <p:nvPr/>
        </p:nvSpPr>
        <p:spPr>
          <a:xfrm>
            <a:off x="445775" y="651025"/>
            <a:ext cx="3425100" cy="5445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rgbClr val="00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4" name="Google Shape;154;p18"/>
          <p:cNvSpPr/>
          <p:nvPr/>
        </p:nvSpPr>
        <p:spPr>
          <a:xfrm>
            <a:off x="4438973" y="666427"/>
            <a:ext cx="3425100" cy="550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rgbClr val="FF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4651525" y="1068925"/>
            <a:ext cx="30000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narrateur veut préciser la </a:t>
            </a: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DÉCLARATION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 il vous donne simplement son avis sur ce qu’il se passe.</a:t>
            </a:r>
            <a:endParaRPr sz="1800" b="1">
              <a:solidFill>
                <a:srgbClr val="FF00FF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 : Nous pensons tous que le barbare va l’emporter, franchement…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8644725" y="1050525"/>
            <a:ext cx="30000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07</a:t>
            </a:r>
            <a:r>
              <a:rPr lang="fr-FR" sz="20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Le narrateur veut préciser la </a:t>
            </a:r>
            <a:r>
              <a:rPr lang="fr-FR" sz="1800" b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CONSÉQUENCE</a:t>
            </a:r>
            <a:r>
              <a:rPr lang="fr-FR" sz="18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vous pouvez comprendre le résultat d’une action, une autre action arrive à cause de la première.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i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Ex : </a:t>
            </a:r>
            <a:r>
              <a:rPr lang="fr-FR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L’elfe combattra au point de mourir</a:t>
            </a:r>
            <a:endParaRPr sz="1800" i="1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658325" y="1053525"/>
            <a:ext cx="3000000" cy="47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09</a:t>
            </a:r>
            <a:r>
              <a:rPr lang="fr-FR" sz="18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Le narrateur veut exprimer le </a:t>
            </a:r>
            <a:r>
              <a:rPr lang="fr-FR" sz="1800" b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BUT</a:t>
            </a:r>
            <a:r>
              <a:rPr lang="fr-FR" sz="18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vous pouvez comprendre quel est l’intention d’un personnage, d’une action.</a:t>
            </a:r>
            <a:endParaRPr sz="2000" b="1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 : Afin de s’en sortir, le sorcier fait appel à la magie noire.</a:t>
            </a:r>
            <a:endParaRPr sz="1800" b="1" i="1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/>
          <p:nvPr/>
        </p:nvSpPr>
        <p:spPr>
          <a:xfrm>
            <a:off x="445786" y="666427"/>
            <a:ext cx="3425100" cy="550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rgbClr val="CC41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9"/>
          <p:cNvSpPr/>
          <p:nvPr/>
        </p:nvSpPr>
        <p:spPr>
          <a:xfrm>
            <a:off x="8432185" y="666427"/>
            <a:ext cx="3425100" cy="550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rgbClr val="6AA8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9"/>
          <p:cNvSpPr/>
          <p:nvPr/>
        </p:nvSpPr>
        <p:spPr>
          <a:xfrm>
            <a:off x="4438973" y="666427"/>
            <a:ext cx="3425100" cy="550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rgbClr val="4C113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9"/>
          <p:cNvSpPr txBox="1"/>
          <p:nvPr/>
        </p:nvSpPr>
        <p:spPr>
          <a:xfrm>
            <a:off x="356450" y="5213375"/>
            <a:ext cx="3425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rgbClr val="CC4125"/>
                </a:solidFill>
                <a:latin typeface="Calibri"/>
                <a:ea typeface="Calibri"/>
                <a:cs typeface="Calibri"/>
                <a:sym typeface="Calibri"/>
              </a:rPr>
              <a:t>10 LA CONCESSION</a:t>
            </a:r>
            <a:endParaRPr sz="3200" b="1">
              <a:solidFill>
                <a:srgbClr val="CC41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4614001" y="4506125"/>
            <a:ext cx="3573300" cy="16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100" b="1">
                <a:latin typeface="Calibri"/>
                <a:ea typeface="Calibri"/>
                <a:cs typeface="Calibri"/>
                <a:sym typeface="Calibri"/>
              </a:rPr>
              <a:t>11 L’INTERROGATION, L’HYPOTHÈSE</a:t>
            </a:r>
            <a:endParaRPr sz="3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8645050" y="5090225"/>
            <a:ext cx="3573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12 L’INJONCTION</a:t>
            </a:r>
            <a:endParaRPr sz="3200" b="1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325" y="1184975"/>
            <a:ext cx="2552700" cy="390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4175" y="893137"/>
            <a:ext cx="2898600" cy="3827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21500" y="1079425"/>
            <a:ext cx="3291900" cy="371393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 txBox="1"/>
          <p:nvPr/>
        </p:nvSpPr>
        <p:spPr>
          <a:xfrm>
            <a:off x="11395250" y="3828125"/>
            <a:ext cx="2484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HARÈS</a:t>
            </a:r>
            <a:endParaRPr b="1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3212275" y="3397025"/>
            <a:ext cx="2484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CC4125"/>
                </a:solidFill>
                <a:latin typeface="Calibri"/>
                <a:ea typeface="Calibri"/>
                <a:cs typeface="Calibri"/>
                <a:sym typeface="Calibri"/>
              </a:rPr>
              <a:t>DÉMÉTER</a:t>
            </a:r>
            <a:endParaRPr b="1">
              <a:solidFill>
                <a:srgbClr val="CC41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7464188" y="3746675"/>
            <a:ext cx="2484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latin typeface="Calibri"/>
                <a:ea typeface="Calibri"/>
                <a:cs typeface="Calibri"/>
                <a:sym typeface="Calibri"/>
              </a:rPr>
              <a:t>HADÈS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/>
          <p:nvPr/>
        </p:nvSpPr>
        <p:spPr>
          <a:xfrm>
            <a:off x="8443761" y="678002"/>
            <a:ext cx="3425100" cy="550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rgbClr val="DD7E6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0"/>
          <p:cNvSpPr/>
          <p:nvPr/>
        </p:nvSpPr>
        <p:spPr>
          <a:xfrm>
            <a:off x="434200" y="684400"/>
            <a:ext cx="3425100" cy="5445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rgbClr val="6AA8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0" name="Google Shape;180;p20"/>
          <p:cNvSpPr/>
          <p:nvPr/>
        </p:nvSpPr>
        <p:spPr>
          <a:xfrm>
            <a:off x="4438973" y="666427"/>
            <a:ext cx="3425100" cy="550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rgbClr val="4C113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0"/>
          <p:cNvSpPr txBox="1"/>
          <p:nvPr/>
        </p:nvSpPr>
        <p:spPr>
          <a:xfrm>
            <a:off x="4651525" y="1022325"/>
            <a:ext cx="3000000" cy="51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narrateur veut préciser </a:t>
            </a: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l’INTERROGATION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 une </a:t>
            </a: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HYPOTHÈSE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« Formuler une hypothèse », ça veut simplement dire que le narrateur essaie d’imaginer avec vous ce qui se passerait si quelqu’un faisait quelque chose.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 : Si le nain résiste à cet assaut, sa contre-attaque sera mortelle.</a:t>
            </a:r>
            <a:endParaRPr sz="2700" b="1" i="1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0"/>
          <p:cNvSpPr txBox="1"/>
          <p:nvPr/>
        </p:nvSpPr>
        <p:spPr>
          <a:xfrm>
            <a:off x="8606150" y="1087750"/>
            <a:ext cx="3000000" cy="46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narrateur veut préciser la </a:t>
            </a: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CONCESSION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ça veut pourtant juste dire que quelque chose est vrai mais ensuite quelque chose d’autre s’y oppose ! Concéder, c’est juste dire « Oui, bon, OK, d’accord… Mais… ».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 : Malgré le nombre des ennemis, l’héroïne fait face. 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0"/>
          <p:cNvSpPr txBox="1"/>
          <p:nvPr/>
        </p:nvSpPr>
        <p:spPr>
          <a:xfrm>
            <a:off x="543400" y="1040300"/>
            <a:ext cx="3066900" cy="4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narrateur veut exprimer une </a:t>
            </a: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INJONCTION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l’injonction,  c’est donner un ordre ou un conseil.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 : Meurs, créature odieuse ! 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/>
          <p:nvPr/>
        </p:nvSpPr>
        <p:spPr>
          <a:xfrm>
            <a:off x="356461" y="666427"/>
            <a:ext cx="3425100" cy="550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rgbClr val="E0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1"/>
          <p:cNvSpPr txBox="1"/>
          <p:nvPr/>
        </p:nvSpPr>
        <p:spPr>
          <a:xfrm>
            <a:off x="771575" y="5090225"/>
            <a:ext cx="2898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13 L’ÉMOTION</a:t>
            </a:r>
            <a:endParaRPr sz="3200" b="1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77" y="1116550"/>
            <a:ext cx="2452250" cy="345542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1"/>
          <p:cNvSpPr txBox="1"/>
          <p:nvPr/>
        </p:nvSpPr>
        <p:spPr>
          <a:xfrm>
            <a:off x="3228425" y="3295125"/>
            <a:ext cx="2484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POSÉIDON</a:t>
            </a:r>
            <a:endParaRPr b="1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1"/>
          <p:cNvSpPr/>
          <p:nvPr/>
        </p:nvSpPr>
        <p:spPr>
          <a:xfrm>
            <a:off x="4394499" y="666427"/>
            <a:ext cx="3425100" cy="550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rgbClr val="E0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1"/>
          <p:cNvSpPr txBox="1"/>
          <p:nvPr/>
        </p:nvSpPr>
        <p:spPr>
          <a:xfrm>
            <a:off x="4809613" y="5090225"/>
            <a:ext cx="2898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13 L’ÉMOTION</a:t>
            </a:r>
            <a:endParaRPr sz="3200" b="1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0914" y="1116550"/>
            <a:ext cx="2452250" cy="345542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1"/>
          <p:cNvSpPr txBox="1"/>
          <p:nvPr/>
        </p:nvSpPr>
        <p:spPr>
          <a:xfrm>
            <a:off x="7266463" y="3295125"/>
            <a:ext cx="2484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POSÉIDON</a:t>
            </a:r>
            <a:endParaRPr b="1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1"/>
          <p:cNvSpPr/>
          <p:nvPr/>
        </p:nvSpPr>
        <p:spPr>
          <a:xfrm>
            <a:off x="8432536" y="678002"/>
            <a:ext cx="3425100" cy="550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rgbClr val="E0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1"/>
          <p:cNvSpPr txBox="1"/>
          <p:nvPr/>
        </p:nvSpPr>
        <p:spPr>
          <a:xfrm>
            <a:off x="8847650" y="5101800"/>
            <a:ext cx="2898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13 L’ÉMOTION</a:t>
            </a:r>
            <a:endParaRPr sz="3200" b="1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8952" y="1128125"/>
            <a:ext cx="2452250" cy="345542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1"/>
          <p:cNvSpPr txBox="1"/>
          <p:nvPr/>
        </p:nvSpPr>
        <p:spPr>
          <a:xfrm>
            <a:off x="11304500" y="3306700"/>
            <a:ext cx="2484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POSÉIDON</a:t>
            </a:r>
            <a:endParaRPr b="1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Grand écran</PresentationFormat>
  <Slides>10</Slides>
  <Notes>10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G. L.-S.</cp:lastModifiedBy>
  <cp:revision>1</cp:revision>
  <dcterms:modified xsi:type="dcterms:W3CDTF">2021-11-23T11:33:32Z</dcterms:modified>
</cp:coreProperties>
</file>